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92" r:id="rId4"/>
    <p:sldId id="290" r:id="rId5"/>
    <p:sldId id="293" r:id="rId6"/>
    <p:sldId id="278" r:id="rId7"/>
    <p:sldId id="279" r:id="rId8"/>
    <p:sldId id="294" r:id="rId9"/>
    <p:sldId id="283" r:id="rId10"/>
    <p:sldId id="287" r:id="rId11"/>
    <p:sldId id="288" r:id="rId12"/>
    <p:sldId id="257" r:id="rId13"/>
    <p:sldId id="259" r:id="rId14"/>
    <p:sldId id="264" r:id="rId15"/>
    <p:sldId id="265" r:id="rId16"/>
    <p:sldId id="289" r:id="rId17"/>
    <p:sldId id="275" r:id="rId18"/>
    <p:sldId id="297" r:id="rId19"/>
    <p:sldId id="274" r:id="rId20"/>
    <p:sldId id="295" r:id="rId21"/>
    <p:sldId id="296" r:id="rId22"/>
    <p:sldId id="277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3566"/>
    <a:srgbClr val="4F8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583"/>
  </p:normalViewPr>
  <p:slideViewPr>
    <p:cSldViewPr snapToGrid="0" snapToObjects="1">
      <p:cViewPr>
        <p:scale>
          <a:sx n="105" d="100"/>
          <a:sy n="105" d="100"/>
        </p:scale>
        <p:origin x="7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0AF70-6885-D24B-A075-8C013136D6AD}" type="datetimeFigureOut">
              <a:rPr lang="en-US" smtClean="0"/>
              <a:t>2/26/16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DE7EA6-4953-F84D-8B74-3A4AD93CE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E7EA6-4953-F84D-8B74-3A4AD93CE4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6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E7EA6-4953-F84D-8B74-3A4AD93CE4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3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E7EA6-4953-F84D-8B74-3A4AD93CE4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78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4E98D42-02F5-894B-8EF8-3B0D06A89CC1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475E0-DBF9-6742-BD7F-BB65D75E796F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B6A20-4962-3D48-8456-6381EEB96C84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8CDD7-8DC3-6E42-910D-8CDC176524F5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94502-E73C-F540-B4DB-E37D8E7A0091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3FA-9546-554D-B94C-6F523590AAC6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6ED3-A283-A14B-9F90-873663DC39C7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3B331C1-16EC-2847-BAD2-4B893F01AD0E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C814A81-6AEE-8B4A-BAF8-C47D7CD1F09A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7749-4743-994D-A4A9-128D0AD5E342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19C0-5FA7-EA48-A055-E5912DA3C66E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DC0A-A826-534C-8410-2056D0B09DC2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448F-FAB8-4C4C-9F2F-C34338E1744F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2CF3E-EC6B-BA45-9144-2523D34F4469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A109B-CF1D-674C-A789-4B463326388D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274FB-67F4-A040-AD69-91239AFD87A3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CF913-ED2A-2B41-8FD3-46F46469457E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4C6EAF8-622C-A749-AA35-D11C2485710B}" type="datetime1">
              <a:rPr lang="en-US" smtClean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codemphasis.files.wordpress.com/2012/09/hdfs-arch.jpg" TargetMode="External"/><Relationship Id="rId3" Type="http://schemas.openxmlformats.org/officeDocument/2006/relationships/hyperlink" Target="http://www.medsci.org/v13/p0099/ijmsv13p0099g003.jp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171" y="2416853"/>
            <a:ext cx="8825658" cy="1291231"/>
          </a:xfrm>
        </p:spPr>
        <p:txBody>
          <a:bodyPr/>
          <a:lstStyle/>
          <a:p>
            <a:pPr algn="ctr"/>
            <a:r>
              <a:rPr lang="en-US" dirty="0"/>
              <a:t>An unsupervised framework for effective indexing of Big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8784" y="4120134"/>
            <a:ext cx="8370045" cy="1238250"/>
          </a:xfrm>
        </p:spPr>
        <p:txBody>
          <a:bodyPr>
            <a:normAutofit/>
          </a:bodyPr>
          <a:lstStyle/>
          <a:p>
            <a:pPr algn="r"/>
            <a:endParaRPr lang="en-US" sz="2200" cap="none" dirty="0" smtClean="0"/>
          </a:p>
          <a:p>
            <a:pPr algn="ctr"/>
            <a:r>
              <a:rPr lang="en-US" sz="2200" cap="none" dirty="0" smtClean="0"/>
              <a:t>Ramakrishna </a:t>
            </a:r>
            <a:r>
              <a:rPr lang="en-US" sz="2200" cap="none" dirty="0" smtClean="0"/>
              <a:t>Sakhamuri  ,  </a:t>
            </a:r>
            <a:r>
              <a:rPr lang="en-US" sz="2200" cap="none" dirty="0" err="1" smtClean="0"/>
              <a:t>Dr</a:t>
            </a:r>
            <a:r>
              <a:rPr lang="en-US" sz="2200" cap="none" dirty="0" err="1" smtClean="0"/>
              <a:t>.Pradeep</a:t>
            </a:r>
            <a:r>
              <a:rPr lang="en-US" sz="2200" cap="none" dirty="0" smtClean="0"/>
              <a:t> </a:t>
            </a:r>
            <a:r>
              <a:rPr lang="en-US" sz="2200" cap="none" dirty="0" err="1" smtClean="0"/>
              <a:t>Chowriappa</a:t>
            </a:r>
            <a:endParaRPr lang="en-US" sz="2200" cap="none" dirty="0"/>
          </a:p>
        </p:txBody>
      </p:sp>
    </p:spTree>
    <p:extLst>
      <p:ext uri="{BB962C8B-B14F-4D97-AF65-F5344CB8AC3E}">
        <p14:creationId xmlns:p14="http://schemas.microsoft.com/office/powerpoint/2010/main" val="16805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5632" y="2375142"/>
            <a:ext cx="105568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Integration of Indexing and Clustering.</a:t>
            </a:r>
          </a:p>
          <a:p>
            <a:pPr marL="571500" indent="-571500">
              <a:buFont typeface="Arial" charset="0"/>
              <a:buChar char="•"/>
            </a:pPr>
            <a:endParaRPr lang="en-US" sz="4000" dirty="0" smtClean="0"/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Building a secondary index on top of existing file system index.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967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612" y="1349830"/>
            <a:ext cx="2793158" cy="1600200"/>
          </a:xfrm>
        </p:spPr>
        <p:txBody>
          <a:bodyPr/>
          <a:lstStyle/>
          <a:p>
            <a:r>
              <a:rPr lang="en-US" sz="3600" dirty="0" smtClean="0"/>
              <a:t>Outline: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517" y="1480457"/>
            <a:ext cx="3232226" cy="3058886"/>
          </a:xfrm>
        </p:spPr>
        <p:txBody>
          <a:bodyPr/>
          <a:lstStyle/>
          <a:p>
            <a:r>
              <a:rPr lang="en-US" dirty="0" smtClean="0"/>
              <a:t>Indexing</a:t>
            </a:r>
          </a:p>
          <a:p>
            <a:pPr lvl="1"/>
            <a:r>
              <a:rPr lang="en-US" dirty="0" smtClean="0"/>
              <a:t>Regular File Systems.</a:t>
            </a:r>
          </a:p>
          <a:p>
            <a:pPr lvl="1"/>
            <a:r>
              <a:rPr lang="en-US" dirty="0" smtClean="0"/>
              <a:t>Relational Databases.</a:t>
            </a:r>
          </a:p>
          <a:p>
            <a:r>
              <a:rPr lang="en-US" dirty="0" smtClean="0"/>
              <a:t>Decision Making.</a:t>
            </a:r>
          </a:p>
          <a:p>
            <a:r>
              <a:rPr lang="en-US" sz="2400" dirty="0" smtClean="0"/>
              <a:t>HDFS</a:t>
            </a:r>
          </a:p>
          <a:p>
            <a:r>
              <a:rPr lang="en-US" sz="2400" dirty="0" smtClean="0"/>
              <a:t>BIRCH Algorithm</a:t>
            </a:r>
          </a:p>
          <a:p>
            <a:r>
              <a:rPr lang="en-US" dirty="0" smtClean="0"/>
              <a:t>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1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611630"/>
            <a:ext cx="2793158" cy="1021080"/>
          </a:xfrm>
        </p:spPr>
        <p:txBody>
          <a:bodyPr/>
          <a:lstStyle/>
          <a:p>
            <a:r>
              <a:rPr lang="en-US" dirty="0" smtClean="0"/>
              <a:t>Hadoop System Architecture: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6" t="1708" r="2245" b="1882"/>
          <a:stretch/>
        </p:blipFill>
        <p:spPr>
          <a:xfrm>
            <a:off x="5257800" y="1371600"/>
            <a:ext cx="6309360" cy="429768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3186431"/>
            <a:ext cx="2793158" cy="1236980"/>
          </a:xfrm>
        </p:spPr>
        <p:txBody>
          <a:bodyPr/>
          <a:lstStyle/>
          <a:p>
            <a:r>
              <a:rPr lang="en-US" b="1" dirty="0"/>
              <a:t>Hadoop</a:t>
            </a:r>
            <a:r>
              <a:rPr lang="en-US" dirty="0"/>
              <a:t> is a free, Java-based programming framework that supports the processing of large data sets in a distributed computing environment. </a:t>
            </a:r>
          </a:p>
        </p:txBody>
      </p:sp>
    </p:spTree>
    <p:extLst>
      <p:ext uri="{BB962C8B-B14F-4D97-AF65-F5344CB8AC3E}">
        <p14:creationId xmlns:p14="http://schemas.microsoft.com/office/powerpoint/2010/main" val="172476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>
          <a:xfrm rot="16200000">
            <a:off x="9475857" y="731906"/>
            <a:ext cx="640080" cy="3222487"/>
          </a:xfrm>
        </p:spPr>
        <p:txBody>
          <a:bodyPr/>
          <a:lstStyle/>
          <a:p>
            <a:r>
              <a:rPr lang="en-US" sz="2400" dirty="0" smtClean="0"/>
              <a:t>HDFS Architecture: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14" t="4171" r="2978" b="9033"/>
          <a:stretch/>
        </p:blipFill>
        <p:spPr>
          <a:xfrm>
            <a:off x="548640" y="914400"/>
            <a:ext cx="6858000" cy="475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84653" y="2880360"/>
            <a:ext cx="3119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HDFS 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stands for Hadoop Distributed Files System,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 a </a:t>
            </a:r>
            <a:r>
              <a:rPr lang="en-US" sz="14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filesystem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designed for storing very large files with streaming data 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access patterns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running on clusters of commodity </a:t>
            </a: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hardware.</a:t>
            </a:r>
            <a:endParaRPr 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BIRCH: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98501"/>
            <a:ext cx="8825659" cy="34163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 smtClean="0"/>
              <a:t>BIRCH stands </a:t>
            </a:r>
            <a:r>
              <a:rPr lang="en-US" dirty="0"/>
              <a:t>for Balanced Iterative Reducing and Clustering using </a:t>
            </a:r>
            <a:r>
              <a:rPr lang="en-US" dirty="0" smtClean="0"/>
              <a:t>Hierarchies.</a:t>
            </a:r>
          </a:p>
          <a:p>
            <a:pPr>
              <a:spcBef>
                <a:spcPts val="600"/>
              </a:spcBef>
            </a:pPr>
            <a:r>
              <a:rPr lang="en-US" dirty="0"/>
              <a:t>BIRCH is especially appropriate for very large data </a:t>
            </a:r>
            <a:r>
              <a:rPr lang="en-US" dirty="0" smtClean="0"/>
              <a:t>sets.</a:t>
            </a:r>
          </a:p>
          <a:p>
            <a:pPr>
              <a:spcBef>
                <a:spcPts val="600"/>
              </a:spcBef>
            </a:pPr>
            <a:r>
              <a:rPr lang="en-US" dirty="0"/>
              <a:t>The BIRCH clustering algorithm consists of two main </a:t>
            </a:r>
            <a:r>
              <a:rPr lang="en-US" dirty="0" smtClean="0"/>
              <a:t>phases.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Phase 1: Build </a:t>
            </a:r>
            <a:r>
              <a:rPr lang="en-US" dirty="0" err="1"/>
              <a:t>theCF</a:t>
            </a:r>
            <a:r>
              <a:rPr lang="en-US" dirty="0"/>
              <a:t> Tree. Load the data </a:t>
            </a:r>
            <a:r>
              <a:rPr lang="en-US" dirty="0" smtClean="0"/>
              <a:t>in to memory </a:t>
            </a:r>
            <a:r>
              <a:rPr lang="en-US" dirty="0"/>
              <a:t>by building a </a:t>
            </a:r>
            <a:r>
              <a:rPr lang="en-US" dirty="0" smtClean="0"/>
              <a:t>cluster-feature tree </a:t>
            </a:r>
            <a:r>
              <a:rPr lang="en-US" dirty="0"/>
              <a:t>(CF tree, defined below). Optionally, condense this initial CF tree into a </a:t>
            </a:r>
            <a:r>
              <a:rPr lang="en-US" dirty="0" smtClean="0"/>
              <a:t>smaller </a:t>
            </a:r>
            <a:r>
              <a:rPr lang="fr-FR" dirty="0" smtClean="0"/>
              <a:t>CF.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Phase </a:t>
            </a:r>
            <a:r>
              <a:rPr lang="en-US" dirty="0"/>
              <a:t>2: Global Clustering. Apply an existing clustering algorithm on the </a:t>
            </a:r>
            <a:r>
              <a:rPr lang="en-US" dirty="0" smtClean="0"/>
              <a:t>leaves of </a:t>
            </a:r>
            <a:r>
              <a:rPr lang="en-US" dirty="0"/>
              <a:t>the CF tree. Optionally, refine these clusters.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Feature: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9039" b="9180"/>
          <a:stretch/>
        </p:blipFill>
        <p:spPr>
          <a:xfrm>
            <a:off x="1789868" y="2353453"/>
            <a:ext cx="7871667" cy="424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5" y="1493638"/>
            <a:ext cx="3865134" cy="1735667"/>
          </a:xfrm>
        </p:spPr>
        <p:txBody>
          <a:bodyPr/>
          <a:lstStyle/>
          <a:p>
            <a:r>
              <a:rPr lang="en-US" dirty="0" smtClean="0"/>
              <a:t>Radius of a cluster: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54954" y="3489435"/>
            <a:ext cx="3859212" cy="1371600"/>
          </a:xfrm>
        </p:spPr>
        <p:txBody>
          <a:bodyPr/>
          <a:lstStyle/>
          <a:p>
            <a:r>
              <a:rPr lang="en-US" dirty="0" smtClean="0"/>
              <a:t>Radius for any cluster is calculated and compared with the given threshold value. Here is the formulae used in the implementation.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79477" y="2925755"/>
                <a:ext cx="4611262" cy="1377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400" dirty="0" smtClean="0"/>
                  <a:t>R =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440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bg-BG" sz="44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44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4400" b="0" i="1" smtClean="0">
                                <a:latin typeface="Cambria Math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sz="4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𝑆𝑆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4400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44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𝐿𝑆</m:t>
                                </m:r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4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44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sz="44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44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sz="4400" b="0" i="1" smtClean="0">
                                <a:latin typeface="Cambria Math" charset="0"/>
                              </a:rPr>
                              <m:t>−1)</m:t>
                            </m:r>
                          </m:den>
                        </m:f>
                      </m:e>
                    </m:rad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477" y="2925755"/>
                <a:ext cx="4611262" cy="1377813"/>
              </a:xfrm>
              <a:prstGeom prst="rect">
                <a:avLst/>
              </a:prstGeom>
              <a:blipFill rotWithShape="0">
                <a:blip r:embed="rId2"/>
                <a:stretch>
                  <a:fillRect l="-7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27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CF tree: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7" b="2113"/>
          <a:stretch/>
        </p:blipFill>
        <p:spPr>
          <a:xfrm>
            <a:off x="677995" y="2443374"/>
            <a:ext cx="1984266" cy="1645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" b="2540"/>
          <a:stretch/>
        </p:blipFill>
        <p:spPr>
          <a:xfrm>
            <a:off x="2183925" y="4284484"/>
            <a:ext cx="2439945" cy="2011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85" y="3419709"/>
            <a:ext cx="4261926" cy="2982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0" b="2977"/>
          <a:stretch/>
        </p:blipFill>
        <p:spPr>
          <a:xfrm>
            <a:off x="4655401" y="2368149"/>
            <a:ext cx="3482788" cy="210312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725322" y="3419709"/>
            <a:ext cx="585744" cy="668197"/>
          </a:xfrm>
          <a:prstGeom prst="straightConnector1">
            <a:avLst/>
          </a:prstGeom>
          <a:ln w="60325">
            <a:solidFill>
              <a:srgbClr val="4F80C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599900" y="3417144"/>
            <a:ext cx="701877" cy="627857"/>
          </a:xfrm>
          <a:prstGeom prst="straightConnector1">
            <a:avLst/>
          </a:prstGeom>
          <a:ln w="60325">
            <a:solidFill>
              <a:srgbClr val="4F80C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985904" y="3083046"/>
            <a:ext cx="585744" cy="668197"/>
          </a:xfrm>
          <a:prstGeom prst="straightConnector1">
            <a:avLst/>
          </a:prstGeom>
          <a:ln w="60325">
            <a:solidFill>
              <a:srgbClr val="4F80C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CF Tree structure: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72824"/>
            <a:ext cx="2646475" cy="2895599"/>
          </a:xfrm>
        </p:spPr>
        <p:txBody>
          <a:bodyPr/>
          <a:lstStyle/>
          <a:p>
            <a:r>
              <a:rPr lang="en-US" dirty="0"/>
              <a:t>General structure of a CF tree, with branching factor B, and L leafs in each </a:t>
            </a:r>
            <a:r>
              <a:rPr lang="en-US" dirty="0" smtClean="0"/>
              <a:t>leaf node</a:t>
            </a:r>
            <a:r>
              <a:rPr lang="en-US" dirty="0"/>
              <a:t>.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321" y="1160406"/>
            <a:ext cx="5207318" cy="4545739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 rot="5400000">
            <a:off x="6452325" y="4971143"/>
            <a:ext cx="329476" cy="1897016"/>
          </a:xfrm>
          <a:prstGeom prst="rightBrace">
            <a:avLst>
              <a:gd name="adj1" fmla="val 111320"/>
              <a:gd name="adj2" fmla="val 419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36228" y="6068423"/>
            <a:ext cx="279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</a:t>
            </a:r>
            <a:endParaRPr lang="en-US" sz="1600" i="1" dirty="0"/>
          </a:p>
        </p:txBody>
      </p:sp>
      <p:sp>
        <p:nvSpPr>
          <p:cNvPr id="11" name="Right Brace 10"/>
          <p:cNvSpPr/>
          <p:nvPr/>
        </p:nvSpPr>
        <p:spPr>
          <a:xfrm rot="5400000">
            <a:off x="7101477" y="2676433"/>
            <a:ext cx="370114" cy="3235959"/>
          </a:xfrm>
          <a:prstGeom prst="rightBrace">
            <a:avLst>
              <a:gd name="adj1" fmla="val 152451"/>
              <a:gd name="adj2" fmla="val 617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36228" y="4479470"/>
            <a:ext cx="105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5119980" y="6283866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000" dirty="0"/>
              <a:t>Larose, D. T. (2015). </a:t>
            </a:r>
            <a:r>
              <a:rPr lang="en-US" sz="1000" i="1" dirty="0"/>
              <a:t>Data </a:t>
            </a:r>
            <a:r>
              <a:rPr lang="en-US" sz="1000" i="1" dirty="0" err="1"/>
              <a:t>MIning</a:t>
            </a:r>
            <a:r>
              <a:rPr lang="en-US" sz="1000" i="1" dirty="0"/>
              <a:t> and Predictive </a:t>
            </a:r>
            <a:r>
              <a:rPr lang="en-US" sz="1000" i="1" dirty="0" err="1"/>
              <a:t>Analystics</a:t>
            </a:r>
            <a:r>
              <a:rPr lang="en-US" sz="1000" i="1" dirty="0"/>
              <a:t>.</a:t>
            </a:r>
            <a:r>
              <a:rPr lang="en-US" sz="1000" dirty="0"/>
              <a:t> Wiley.</a:t>
            </a:r>
          </a:p>
        </p:txBody>
      </p:sp>
    </p:spTree>
    <p:extLst>
      <p:ext uri="{BB962C8B-B14F-4D97-AF65-F5344CB8AC3E}">
        <p14:creationId xmlns:p14="http://schemas.microsoft.com/office/powerpoint/2010/main" val="143482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" r="5205"/>
          <a:stretch/>
        </p:blipFill>
        <p:spPr>
          <a:xfrm>
            <a:off x="588579" y="115614"/>
            <a:ext cx="6832865" cy="6442841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gray">
          <a:xfrm rot="16200000">
            <a:off x="9252454" y="678794"/>
            <a:ext cx="1600201" cy="3038676"/>
          </a:xfrm>
          <a:prstGeom prst="rect">
            <a:avLst/>
          </a:prstGeom>
        </p:spPr>
        <p:txBody>
          <a:bodyPr vert="eaVert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Project:</a:t>
            </a:r>
            <a:endParaRPr lang="en-US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8428112" y="3429000"/>
            <a:ext cx="2646475" cy="289559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Writing Files into HDFS.</a:t>
            </a:r>
          </a:p>
          <a:p>
            <a:pPr>
              <a:buFont typeface="+mj-lt"/>
              <a:buAutoNum type="arabicPeriod"/>
            </a:pP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Pulling the block address information from HDFS.</a:t>
            </a:r>
          </a:p>
          <a:p>
            <a:pPr>
              <a:buFont typeface="+mj-lt"/>
              <a:buAutoNum type="arabicPeriod"/>
            </a:pPr>
            <a:r>
              <a:rPr 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Passing the address and the data to the BIRCH algorithm.</a:t>
            </a:r>
          </a:p>
        </p:txBody>
      </p:sp>
    </p:spTree>
    <p:extLst>
      <p:ext uri="{BB962C8B-B14F-4D97-AF65-F5344CB8AC3E}">
        <p14:creationId xmlns:p14="http://schemas.microsoft.com/office/powerpoint/2010/main" val="182034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9612" y="1349830"/>
            <a:ext cx="2793158" cy="1600200"/>
          </a:xfrm>
        </p:spPr>
        <p:txBody>
          <a:bodyPr/>
          <a:lstStyle/>
          <a:p>
            <a:r>
              <a:rPr lang="en-US" sz="3600" dirty="0" smtClean="0"/>
              <a:t>Outline: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0517" y="1480457"/>
            <a:ext cx="3232226" cy="305888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Introduction.</a:t>
            </a:r>
          </a:p>
          <a:p>
            <a:r>
              <a:rPr lang="en-US" sz="2400" dirty="0" smtClean="0"/>
              <a:t>Objective.</a:t>
            </a:r>
          </a:p>
          <a:p>
            <a:r>
              <a:rPr lang="en-US" sz="2400" dirty="0" smtClean="0"/>
              <a:t>Specific aims.</a:t>
            </a:r>
          </a:p>
          <a:p>
            <a:r>
              <a:rPr lang="en-US" sz="2400" dirty="0" smtClean="0"/>
              <a:t>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71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16200000">
            <a:off x="9095421" y="1219385"/>
            <a:ext cx="1429148" cy="3569197"/>
          </a:xfrm>
        </p:spPr>
        <p:txBody>
          <a:bodyPr/>
          <a:lstStyle/>
          <a:p>
            <a:r>
              <a:rPr lang="en-US" smtClean="0"/>
              <a:t>Sample Output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2631948"/>
            <a:ext cx="7395464" cy="17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0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8399" y="2779776"/>
            <a:ext cx="8887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Achieving the Parallelism.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Building an efficient program which can parse the built Index tree and simply works as a search box in regular </a:t>
            </a:r>
            <a:r>
              <a:rPr lang="en-US" dirty="0" err="1" smtClean="0"/>
              <a:t>filesystems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6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2890" y="403543"/>
            <a:ext cx="8761413" cy="708025"/>
          </a:xfrm>
        </p:spPr>
        <p:txBody>
          <a:bodyPr/>
          <a:lstStyle/>
          <a:p>
            <a:r>
              <a:rPr lang="en-US" dirty="0" smtClean="0">
                <a:solidFill>
                  <a:srgbClr val="B43566"/>
                </a:solidFill>
              </a:rPr>
              <a:t>Project Implementation:</a:t>
            </a:r>
            <a:endParaRPr lang="en-US" dirty="0">
              <a:solidFill>
                <a:srgbClr val="B43566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4951" y="5840730"/>
            <a:ext cx="8825659" cy="86868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Both these scripts are designed to run in the background all the time.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21752"/>
              </p:ext>
            </p:extLst>
          </p:nvPr>
        </p:nvGraphicFramePr>
        <p:xfrm>
          <a:off x="1154951" y="1165860"/>
          <a:ext cx="9360648" cy="501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324"/>
                <a:gridCol w="4680324"/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Client.sh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Client.py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Execute the shell script </a:t>
                      </a:r>
                      <a:r>
                        <a:rPr lang="en-US" sz="1600" dirty="0" err="1" smtClean="0"/>
                        <a:t>client.sh</a:t>
                      </a:r>
                      <a:r>
                        <a:rPr lang="en-US" sz="1600" dirty="0" smtClean="0"/>
                        <a:t> as a background process.</a:t>
                      </a:r>
                    </a:p>
                    <a:p>
                      <a:pPr marL="0" indent="0">
                        <a:buClr>
                          <a:srgbClr val="B43566"/>
                        </a:buClr>
                        <a:buFont typeface="LucidaGrande" charset="0"/>
                        <a:buNone/>
                      </a:pPr>
                      <a:endParaRPr lang="en-US" sz="1600" dirty="0" smtClean="0"/>
                    </a:p>
                    <a:p>
                      <a:pPr marL="742950" lvl="1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bash $PATH/</a:t>
                      </a:r>
                      <a:r>
                        <a:rPr lang="en-US" sz="1600" dirty="0" err="1" smtClean="0"/>
                        <a:t>client.sh</a:t>
                      </a:r>
                      <a:r>
                        <a:rPr lang="en-US" sz="1600" dirty="0" smtClean="0"/>
                        <a:t> &gt; $LOGFILE 2&gt;&amp;1 &amp;</a:t>
                      </a:r>
                    </a:p>
                    <a:p>
                      <a:pPr marL="457200" lvl="1" indent="0">
                        <a:buClr>
                          <a:srgbClr val="B43566"/>
                        </a:buClr>
                        <a:buFont typeface="LucidaGrande" charset="0"/>
                        <a:buNone/>
                      </a:pPr>
                      <a:endParaRPr lang="en-US" sz="1600" dirty="0" smtClean="0"/>
                    </a:p>
                    <a:p>
                      <a:pPr marL="742950" lvl="1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This client file handles following steps:</a:t>
                      </a:r>
                    </a:p>
                    <a:p>
                      <a:pPr marL="1200150" lvl="2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It looks for the files in INPUT directory and once it get any files moves them into HADOOP processing directory.</a:t>
                      </a:r>
                    </a:p>
                    <a:p>
                      <a:pPr marL="1200150" lvl="2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Then it loads the data into Hadoop and handshakes Python process</a:t>
                      </a:r>
                      <a:r>
                        <a:rPr lang="en-US" sz="1600" baseline="0" dirty="0" smtClean="0"/>
                        <a:t> to proceed further steps.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Execute the </a:t>
                      </a:r>
                      <a:r>
                        <a:rPr lang="en-US" sz="1600" dirty="0" err="1" smtClean="0"/>
                        <a:t>client.py</a:t>
                      </a:r>
                      <a:r>
                        <a:rPr lang="en-US" sz="1600" dirty="0" smtClean="0"/>
                        <a:t> Python script along with the above script.</a:t>
                      </a:r>
                    </a:p>
                    <a:p>
                      <a:pPr marL="0" indent="0">
                        <a:buClr>
                          <a:srgbClr val="B43566"/>
                        </a:buClr>
                        <a:buFont typeface="LucidaGrande" charset="0"/>
                        <a:buNone/>
                      </a:pPr>
                      <a:endParaRPr lang="en-US" sz="1600" dirty="0" smtClean="0"/>
                    </a:p>
                    <a:p>
                      <a:pPr marL="742950" lvl="1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Python $PATH/</a:t>
                      </a:r>
                      <a:r>
                        <a:rPr lang="en-US" sz="1600" dirty="0" err="1" smtClean="0"/>
                        <a:t>client.py</a:t>
                      </a:r>
                      <a:r>
                        <a:rPr lang="en-US" sz="1600" dirty="0" smtClean="0"/>
                        <a:t> &gt; $LOGFILE 2&gt;&amp;1 &amp;</a:t>
                      </a:r>
                    </a:p>
                    <a:p>
                      <a:pPr marL="457200" lvl="1" indent="0">
                        <a:buClr>
                          <a:srgbClr val="B43566"/>
                        </a:buClr>
                        <a:buFont typeface="LucidaGrande" charset="0"/>
                        <a:buNone/>
                      </a:pPr>
                      <a:endParaRPr lang="en-US" sz="1600" dirty="0" smtClean="0"/>
                    </a:p>
                    <a:p>
                      <a:pPr marL="742950" lvl="1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This script handles following steps:</a:t>
                      </a:r>
                    </a:p>
                    <a:p>
                      <a:pPr marL="1200150" lvl="2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It looks for the Hadoop processed files and once it get those files it pulls the address of those files from HDFS.</a:t>
                      </a:r>
                    </a:p>
                    <a:p>
                      <a:pPr marL="1200150" lvl="2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It gives the data files one by one to birch along with their respective addresses. </a:t>
                      </a:r>
                    </a:p>
                    <a:p>
                      <a:pPr marL="1200150" lvl="2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endParaRPr lang="en-US" sz="1600" dirty="0" smtClean="0"/>
                    </a:p>
                    <a:p>
                      <a:pPr marL="742950" lvl="1" indent="-285750">
                        <a:buClr>
                          <a:srgbClr val="B43566"/>
                        </a:buClr>
                        <a:buFont typeface="LucidaGrande" charset="0"/>
                        <a:buChar char="►"/>
                      </a:pPr>
                      <a:r>
                        <a:rPr lang="en-US" sz="1600" dirty="0" smtClean="0"/>
                        <a:t>After</a:t>
                      </a:r>
                      <a:r>
                        <a:rPr lang="en-US" sz="1600" baseline="0" dirty="0" smtClean="0"/>
                        <a:t> every run it writes the entire tree in new file in a predefined location.</a:t>
                      </a:r>
                      <a:endParaRPr lang="en-US" sz="160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92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54954" y="2663190"/>
            <a:ext cx="91554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Larose</a:t>
            </a:r>
            <a:r>
              <a:rPr lang="en-US" dirty="0"/>
              <a:t>, D. T. (2015). </a:t>
            </a:r>
            <a:r>
              <a:rPr lang="en-US" i="1" dirty="0"/>
              <a:t>Data </a:t>
            </a:r>
            <a:r>
              <a:rPr lang="en-US" i="1" dirty="0" err="1"/>
              <a:t>MIning</a:t>
            </a:r>
            <a:r>
              <a:rPr lang="en-US" i="1" dirty="0"/>
              <a:t> and Predictive </a:t>
            </a:r>
            <a:r>
              <a:rPr lang="en-US" i="1" dirty="0" err="1"/>
              <a:t>Analystics</a:t>
            </a:r>
            <a:r>
              <a:rPr lang="en-US" i="1" dirty="0"/>
              <a:t>.</a:t>
            </a:r>
            <a:r>
              <a:rPr lang="en-US" dirty="0"/>
              <a:t> Wiley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Athman</a:t>
            </a:r>
            <a:r>
              <a:rPr lang="en-US" dirty="0"/>
              <a:t> </a:t>
            </a:r>
            <a:r>
              <a:rPr lang="en-US" dirty="0" err="1"/>
              <a:t>Bouguettaya</a:t>
            </a:r>
            <a:r>
              <a:rPr lang="en-US" dirty="0"/>
              <a:t>, Q. Y. (2014). Efficient agglomerative hierarchical clustering. </a:t>
            </a:r>
            <a:r>
              <a:rPr lang="en-US" i="1" dirty="0"/>
              <a:t>Expert Systems with Applications</a:t>
            </a:r>
            <a:r>
              <a:rPr lang="en-US" dirty="0"/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Tian Zhang, R. R. (1996). </a:t>
            </a:r>
            <a:r>
              <a:rPr lang="en-US" i="1" dirty="0"/>
              <a:t>BIRCH: an efficient data clustering method for very large databases.</a:t>
            </a:r>
            <a:r>
              <a:rPr lang="en-US" dirty="0"/>
              <a:t> NY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codemphasis.files.wordpress.com/2012/09/hdfs-arch.jpg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www.medsci.org/v13/p0099/ijmsv13p0099g003.jpg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http://</a:t>
            </a:r>
            <a:r>
              <a:rPr lang="en-US" dirty="0" err="1"/>
              <a:t>www.jmir.org</a:t>
            </a:r>
            <a:r>
              <a:rPr lang="en-US" dirty="0"/>
              <a:t>/article/</a:t>
            </a:r>
            <a:r>
              <a:rPr lang="en-US" dirty="0" err="1"/>
              <a:t>viewFile</a:t>
            </a:r>
            <a:r>
              <a:rPr lang="en-US" dirty="0"/>
              <a:t>/3555/1/39724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3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965" y="2254772"/>
            <a:ext cx="2793158" cy="1600200"/>
          </a:xfrm>
        </p:spPr>
        <p:txBody>
          <a:bodyPr/>
          <a:lstStyle/>
          <a:p>
            <a:r>
              <a:rPr lang="en-US" dirty="0" smtClean="0"/>
              <a:t>Sample output of a Data Analysis: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44" y="1535319"/>
            <a:ext cx="4399584" cy="39510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96000" y="567834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www.medsci.org</a:t>
            </a:r>
            <a:r>
              <a:rPr lang="en-US" sz="1000" dirty="0"/>
              <a:t>/v13/p0099/ijmsv13p0099g003.jpg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1139965" y="296307"/>
            <a:ext cx="2793158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Introduction: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184935" y="2434653"/>
            <a:ext cx="2892389" cy="1600200"/>
          </a:xfrm>
        </p:spPr>
        <p:txBody>
          <a:bodyPr/>
          <a:lstStyle/>
          <a:p>
            <a:r>
              <a:rPr lang="en-US" dirty="0" smtClean="0"/>
              <a:t>Traditional Decision Making System: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117" y="1408926"/>
            <a:ext cx="6741380" cy="47156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9509" y="6124582"/>
            <a:ext cx="32480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www.jmir.org</a:t>
            </a:r>
            <a:r>
              <a:rPr lang="en-US" sz="1000" dirty="0"/>
              <a:t>/article/</a:t>
            </a:r>
            <a:r>
              <a:rPr lang="en-US" sz="1000" dirty="0" err="1"/>
              <a:t>viewFile</a:t>
            </a:r>
            <a:r>
              <a:rPr lang="en-US" sz="1000" dirty="0"/>
              <a:t>/3555/1/39724</a:t>
            </a:r>
          </a:p>
        </p:txBody>
      </p:sp>
    </p:spTree>
    <p:extLst>
      <p:ext uri="{BB962C8B-B14F-4D97-AF65-F5344CB8AC3E}">
        <p14:creationId xmlns:p14="http://schemas.microsoft.com/office/powerpoint/2010/main" val="156134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449" y="1954306"/>
            <a:ext cx="2793158" cy="1600200"/>
          </a:xfrm>
        </p:spPr>
        <p:txBody>
          <a:bodyPr/>
          <a:lstStyle/>
          <a:p>
            <a:r>
              <a:rPr lang="en-US" sz="4000" dirty="0" smtClean="0"/>
              <a:t>Indexing: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5266544" y="21542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3F3F"/>
                </a:solidFill>
                <a:latin typeface="Verdana" charset="0"/>
              </a:rPr>
              <a:t>An </a:t>
            </a:r>
            <a:r>
              <a:rPr lang="en-US" dirty="0">
                <a:solidFill>
                  <a:srgbClr val="3F3F3F"/>
                </a:solidFill>
                <a:latin typeface="Verdana" charset="0"/>
              </a:rPr>
              <a:t>index is a systematic arrangement of entries designed to enable users to locate </a:t>
            </a:r>
            <a:r>
              <a:rPr lang="en-US" dirty="0" smtClean="0">
                <a:solidFill>
                  <a:srgbClr val="3F3F3F"/>
                </a:solidFill>
                <a:latin typeface="Verdana" charset="0"/>
              </a:rPr>
              <a:t>required information.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3F3F3F"/>
              </a:solidFill>
              <a:latin typeface="Verdan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3F3F"/>
                </a:solidFill>
                <a:latin typeface="Verdana" charset="0"/>
              </a:rPr>
              <a:t>The </a:t>
            </a:r>
            <a:r>
              <a:rPr lang="en-US" dirty="0">
                <a:solidFill>
                  <a:srgbClr val="3F3F3F"/>
                </a:solidFill>
                <a:latin typeface="Verdana" charset="0"/>
              </a:rPr>
              <a:t>process of creating an index is called </a:t>
            </a:r>
            <a:r>
              <a:rPr lang="en-US" dirty="0" smtClean="0">
                <a:solidFill>
                  <a:srgbClr val="3F3F3F"/>
                </a:solidFill>
                <a:latin typeface="Verdana" charset="0"/>
              </a:rPr>
              <a:t>indexing.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F3F3F"/>
              </a:solidFill>
              <a:latin typeface="Verdan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F3F3F"/>
                </a:solidFill>
                <a:latin typeface="Verdana" charset="0"/>
              </a:rPr>
              <a:t>Storage </a:t>
            </a:r>
            <a:r>
              <a:rPr lang="en-US" dirty="0" smtClean="0">
                <a:solidFill>
                  <a:srgbClr val="3F3F3F"/>
                </a:solidFill>
                <a:latin typeface="Verdana" charset="0"/>
                <a:sym typeface="Wingdings"/>
              </a:rPr>
              <a:t> Indexing.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2793158" cy="529590"/>
          </a:xfrm>
        </p:spPr>
        <p:txBody>
          <a:bodyPr/>
          <a:lstStyle/>
          <a:p>
            <a:r>
              <a:rPr lang="en-US" dirty="0" smtClean="0"/>
              <a:t>File System: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1154954" y="2286000"/>
            <a:ext cx="2793158" cy="2895599"/>
          </a:xfrm>
        </p:spPr>
        <p:txBody>
          <a:bodyPr/>
          <a:lstStyle/>
          <a:p>
            <a:pPr marL="285750" indent="-285750">
              <a:buSzPct val="100000"/>
              <a:buFont typeface="Arial" charset="0"/>
              <a:buChar char="•"/>
            </a:pPr>
            <a:r>
              <a:rPr lang="en-US" dirty="0" smtClean="0"/>
              <a:t>Every file system maintains an index tree/table which helps the user to store, parse and retrieve the files.</a:t>
            </a:r>
          </a:p>
          <a:p>
            <a:pPr marL="285750" indent="-285750">
              <a:buSzPct val="100000"/>
              <a:buFont typeface="Arial" charset="0"/>
              <a:buChar char="•"/>
            </a:pPr>
            <a:r>
              <a:rPr lang="en-US" dirty="0" smtClean="0"/>
              <a:t>We can parse a file system in two ways:</a:t>
            </a:r>
          </a:p>
          <a:p>
            <a:pPr marL="742950" lvl="1" indent="-285750">
              <a:buSzPct val="100000"/>
              <a:buFont typeface="Arial" charset="0"/>
              <a:buChar char="•"/>
            </a:pP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13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ame </a:t>
            </a:r>
            <a:r>
              <a:rPr lang="en-US" sz="13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driven</a:t>
            </a:r>
            <a:r>
              <a:rPr lang="en-US" sz="13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</a:p>
          <a:p>
            <a:pPr marL="742950" lvl="1" indent="-285750">
              <a:buSzPct val="100000"/>
              <a:buFont typeface="Arial" charset="0"/>
              <a:buChar char="•"/>
            </a:pPr>
            <a:r>
              <a:rPr lang="en-US" sz="13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Content driven.</a:t>
            </a:r>
            <a:endParaRPr lang="en-US" sz="13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20" y="1283970"/>
            <a:ext cx="3012440" cy="42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57" b="75883"/>
          <a:stretch/>
        </p:blipFill>
        <p:spPr>
          <a:xfrm>
            <a:off x="564776" y="1862965"/>
            <a:ext cx="3310347" cy="1888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" t="2745" r="39005" b="26274"/>
          <a:stretch/>
        </p:blipFill>
        <p:spPr>
          <a:xfrm>
            <a:off x="4347335" y="1197887"/>
            <a:ext cx="6778636" cy="52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2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2793158" cy="662066"/>
          </a:xfrm>
        </p:spPr>
        <p:txBody>
          <a:bodyPr/>
          <a:lstStyle/>
          <a:p>
            <a:r>
              <a:rPr lang="en-US" dirty="0" smtClean="0"/>
              <a:t>Databases: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2439732"/>
            <a:ext cx="2793158" cy="289559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Primary Index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Secondary Index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676" y="1342870"/>
            <a:ext cx="5947860" cy="36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93692" y="2413416"/>
            <a:ext cx="6445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What are we looking at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913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1852</TotalTime>
  <Words>674</Words>
  <Application>Microsoft Macintosh PowerPoint</Application>
  <PresentationFormat>Widescreen</PresentationFormat>
  <Paragraphs>99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</vt:lpstr>
      <vt:lpstr>Cambria Math</vt:lpstr>
      <vt:lpstr>Century Gothic</vt:lpstr>
      <vt:lpstr>LucidaGrande</vt:lpstr>
      <vt:lpstr>Verdana</vt:lpstr>
      <vt:lpstr>Wingdings</vt:lpstr>
      <vt:lpstr>Wingdings 3</vt:lpstr>
      <vt:lpstr>Arial</vt:lpstr>
      <vt:lpstr>Ion Boardroom</vt:lpstr>
      <vt:lpstr>An unsupervised framework for effective indexing of Big Data </vt:lpstr>
      <vt:lpstr>Outline:</vt:lpstr>
      <vt:lpstr>Sample output of a Data Analysis:</vt:lpstr>
      <vt:lpstr>Traditional Decision Making System:</vt:lpstr>
      <vt:lpstr>Indexing:</vt:lpstr>
      <vt:lpstr>File System:</vt:lpstr>
      <vt:lpstr>PowerPoint Presentation</vt:lpstr>
      <vt:lpstr>Databases:</vt:lpstr>
      <vt:lpstr>PowerPoint Presentation</vt:lpstr>
      <vt:lpstr>PowerPoint Presentation</vt:lpstr>
      <vt:lpstr>Outline:</vt:lpstr>
      <vt:lpstr>Hadoop System Architecture:</vt:lpstr>
      <vt:lpstr>HDFS Architecture:</vt:lpstr>
      <vt:lpstr>BIRCH:</vt:lpstr>
      <vt:lpstr>Cluster Feature:</vt:lpstr>
      <vt:lpstr>Radius of a cluster:</vt:lpstr>
      <vt:lpstr>Building a CF tree:</vt:lpstr>
      <vt:lpstr>CF Tree structure:</vt:lpstr>
      <vt:lpstr>PowerPoint Presentation</vt:lpstr>
      <vt:lpstr>Sample Output</vt:lpstr>
      <vt:lpstr>Future Work:</vt:lpstr>
      <vt:lpstr>Project Implementation:</vt:lpstr>
      <vt:lpstr>References: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CSC-550c </dc:title>
  <dc:creator>Ramakrishna Sakhamuri</dc:creator>
  <cp:lastModifiedBy>Ramakrishna Sakhamuri</cp:lastModifiedBy>
  <cp:revision>121</cp:revision>
  <dcterms:created xsi:type="dcterms:W3CDTF">2016-01-18T18:51:56Z</dcterms:created>
  <dcterms:modified xsi:type="dcterms:W3CDTF">2016-02-26T15:57:38Z</dcterms:modified>
</cp:coreProperties>
</file>